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9D26E-AB67-4159-8628-6074B6956693}" type="datetimeFigureOut">
              <a:rPr lang="nl-NL" smtClean="0"/>
              <a:t>14-11-2018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FFAA2-BC49-44FA-B244-49E2BA9DC7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13284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9D26E-AB67-4159-8628-6074B6956693}" type="datetimeFigureOut">
              <a:rPr lang="nl-NL" smtClean="0"/>
              <a:t>14-11-2018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FFAA2-BC49-44FA-B244-49E2BA9DC7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5302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9D26E-AB67-4159-8628-6074B6956693}" type="datetimeFigureOut">
              <a:rPr lang="nl-NL" smtClean="0"/>
              <a:t>14-11-2018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FFAA2-BC49-44FA-B244-49E2BA9DC7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04575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9D26E-AB67-4159-8628-6074B6956693}" type="datetimeFigureOut">
              <a:rPr lang="nl-NL" smtClean="0"/>
              <a:t>14-11-2018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FFAA2-BC49-44FA-B244-49E2BA9DC7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0486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9D26E-AB67-4159-8628-6074B6956693}" type="datetimeFigureOut">
              <a:rPr lang="nl-NL" smtClean="0"/>
              <a:t>14-11-2018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FFAA2-BC49-44FA-B244-49E2BA9DC7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7216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9D26E-AB67-4159-8628-6074B6956693}" type="datetimeFigureOut">
              <a:rPr lang="nl-NL" smtClean="0"/>
              <a:t>14-11-2018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FFAA2-BC49-44FA-B244-49E2BA9DC7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69149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9D26E-AB67-4159-8628-6074B6956693}" type="datetimeFigureOut">
              <a:rPr lang="nl-NL" smtClean="0"/>
              <a:t>14-11-2018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FFAA2-BC49-44FA-B244-49E2BA9DC7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8721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9D26E-AB67-4159-8628-6074B6956693}" type="datetimeFigureOut">
              <a:rPr lang="nl-NL" smtClean="0"/>
              <a:t>14-11-2018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FFAA2-BC49-44FA-B244-49E2BA9DC7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59257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9D26E-AB67-4159-8628-6074B6956693}" type="datetimeFigureOut">
              <a:rPr lang="nl-NL" smtClean="0"/>
              <a:t>14-11-2018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FFAA2-BC49-44FA-B244-49E2BA9DC7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7756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9D26E-AB67-4159-8628-6074B6956693}" type="datetimeFigureOut">
              <a:rPr lang="nl-NL" smtClean="0"/>
              <a:t>14-11-2018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FFAA2-BC49-44FA-B244-49E2BA9DC7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0227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9D26E-AB67-4159-8628-6074B6956693}" type="datetimeFigureOut">
              <a:rPr lang="nl-NL" smtClean="0"/>
              <a:t>14-11-2018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FFAA2-BC49-44FA-B244-49E2BA9DC7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5789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9D26E-AB67-4159-8628-6074B6956693}" type="datetimeFigureOut">
              <a:rPr lang="nl-NL" smtClean="0"/>
              <a:t>14-11-2018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BFFAA2-BC49-44FA-B244-49E2BA9DC7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97916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hyperlink" Target="http://www.google.com/imgres?imgurl=http://www.bloemwerkopmaat.nl/img/kransen/krans-olijf.jpg&amp;imgrefurl=http://www.bloemwerkopmaat.nl/kransen-bloementaarten.html&amp;h=250&amp;w=250&amp;tbnid=z6bjZd1pVKGkCM:&amp;zoom=1&amp;docid=FHAnCuBm_mgsdM&amp;ei=kBFmVLe9GZDaar6HgKAK&amp;tbm=isch&amp;ved=0CE4QMygVMBU&amp;iact=rc&amp;uact=3&amp;dur=3073&amp;page=2&amp;start=12&amp;ndsp=24" TargetMode="External"/><Relationship Id="rId7" Type="http://schemas.openxmlformats.org/officeDocument/2006/relationships/hyperlink" Target="https://www.google.com/url?sa=i&amp;rct=j&amp;q=&amp;esrc=s&amp;frm=1&amp;source=images&amp;cd=&amp;cad=rja&amp;uact=8&amp;ved=0CAcQjRw&amp;url=https://tuincoach.wordpress.com/2010/11/29/groene-krans-maken/&amp;ei=SRRmVKW5NI3zasyTgLgO&amp;psig=AFQjCNGOMWYnVcNbWhkF9YSWrWNWagwPQQ&amp;ust=1416062334034993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jpeg"/><Relationship Id="rId5" Type="http://schemas.openxmlformats.org/officeDocument/2006/relationships/hyperlink" Target="http://www.google.com/url?sa=i&amp;rct=j&amp;q=&amp;esrc=s&amp;frm=1&amp;source=images&amp;cd=&amp;cad=rja&amp;uact=8&amp;ved=0CAcQjRw&amp;url=http://www.gopixpic.com/1378/de-kransen-worden-gemaakt-met-bloemen-die-dagvers-zijn-u-kunt/http:||www*liliverde*nl|nl|images|stories|fotoalbum|kransen|krans*JPG/&amp;ei=bhJmVOW3FYbLaN2YgNgG&amp;psig=AFQjCNG770eKqRb14X_I9onhl0mBGhXezQ&amp;ust=1416061712938056" TargetMode="External"/><Relationship Id="rId10" Type="http://schemas.openxmlformats.org/officeDocument/2006/relationships/image" Target="../media/image6.jpeg"/><Relationship Id="rId4" Type="http://schemas.openxmlformats.org/officeDocument/2006/relationships/image" Target="../media/image3.jpeg"/><Relationship Id="rId9" Type="http://schemas.openxmlformats.org/officeDocument/2006/relationships/hyperlink" Target="http://www.google.com/url?sa=i&amp;rct=j&amp;q=&amp;esrc=s&amp;frm=1&amp;source=images&amp;cd=&amp;cad=rja&amp;uact=8&amp;ved=0CAcQjRw&amp;url=http://www.welke.nl/lookbook/Susanneha/kransen/Susanneha/inspiratie-voor-kransen.1379712453&amp;ei=3xFmVO2dNYL0aquSgfAF&amp;psig=AFQjCNG770eKqRb14X_I9onhl0mBGhXezQ&amp;ust=1416061712938056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google.nl/imgres?imgurl=http://bs-opdehorst.nl/uploads/208/048a20cfb26a0888aa9eafd6c14fb37c.jpg&amp;imgrefurl=http://bs-opdehorst.nl/Onze_school/Sint_Maarten_optocht&amp;h=598&amp;w=900&amp;tbnid=NP1jygzBvwDl9M:&amp;zoom=1&amp;docid=m5dZf2kjUEX6jM&amp;ei=GitmVO-rFc3faI2igLgH&amp;tbm=isch&amp;ved=0CC8QMygOMA4&amp;iact=rc&amp;uact=3&amp;dur=895&amp;page=1&amp;start=0&amp;ndsp=15" TargetMode="Externa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jpeg"/><Relationship Id="rId4" Type="http://schemas.openxmlformats.org/officeDocument/2006/relationships/hyperlink" Target="http://www.google.nl/imgres?imgurl=http://www.wallpaperup.com/uploads/wallpapers/2013/03/24/60537/4a1674ed10f0afce94c61303c014fcc9.jpg&amp;imgrefurl=http://www.wallpaperup.com/60537/lanterns_Jack_O_Lantern_pumpkins_gathering.html&amp;h=1080&amp;w=1920&amp;tbnid=PuiaY1mpGoDmoM:&amp;zoom=1&amp;docid=WfdiQGReHBtC8M&amp;ei=9CtmVN-mDczearqdgrAN&amp;tbm=isch&amp;ved=0CFQQMygtMC0&amp;iact=rc&amp;uact=3&amp;dur=4180&amp;page=3&amp;start=43&amp;ndsp=23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google.nl/url?sa=i&amp;rct=j&amp;q=&amp;esrc=s&amp;frm=1&amp;source=images&amp;cd=&amp;cad=rja&amp;uact=8&amp;ved=0CAcQjRw&amp;url=http://www.watmaakt.suzette.nu/tag/vrije-school/&amp;ei=qytmVMH0BozfaNqhgZAG&amp;bvm=bv.79400599,d.d2s&amp;psig=AFQjCNHiEI3IjpXeFnhKiQZlfrYSrABsOQ&amp;ust=1416068250864584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www.google.com/url?sa=i&amp;rct=j&amp;q=&amp;esrc=s&amp;frm=1&amp;source=images&amp;cd=&amp;cad=rja&amp;uact=8&amp;ved=0CAcQjRw&amp;url=http://www.kuleuven.be/thomas/page/lichtfeesten-sint-maarten/&amp;ei=nChnVMnvIJPfasH4gsgB&amp;bvm=bv.79142246,d.d2s&amp;psig=AFQjCNHCXXdDXF63-hecJSuU8h4bYY4T_A&amp;ust=1416133138347792" TargetMode="External"/><Relationship Id="rId5" Type="http://schemas.openxmlformats.org/officeDocument/2006/relationships/image" Target="../media/image10.jpeg"/><Relationship Id="rId4" Type="http://schemas.openxmlformats.org/officeDocument/2006/relationships/hyperlink" Target="http://www.google.nl/imgres?imgurl=http://www.xs4all.nl/~begheyn/pinkelotje/images/FOTO6.JPG&amp;imgrefurl=http://www.pinkelotje.nl/sintmaarten.html&amp;h=513&amp;w=766&amp;tbnid=CW695JNyGEU-vM:&amp;zoom=1&amp;docid=8FmVbrOxNpHhFM&amp;ei=GitmVO-rFc3faI2igLgH&amp;tbm=isch&amp;ved=0CD8QMygUMBQ&amp;iact=rc&amp;uact=3&amp;dur=1726&amp;page=2&amp;start=15&amp;ndsp=22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commons.wikimedia.org/wiki/File:Adventsljusstake_med_tre_brinnande_ljus.JPG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www.google.nl/imgres?imgurl=http://www.buurtwijzer.be/zinderdreve/fotos/vormelingen2013_027_1.jpg&amp;imgrefurl=http://www.gopixpic.com/100/adventskrans-maken/http:||tuinadvies*be|data|1291118303*jpg/&amp;h=997&amp;w=1500&amp;tbnid=Xj5PjL2oNJ2ZhM:&amp;zoom=1&amp;docid=_fxrtmVLi8J5wM&amp;itg=1&amp;ei=By1mVMa0OMT5aseDgrgJ&amp;tbm=isch&amp;ved=0CEIQMygbMBs&amp;iact=rc&amp;uact=3&amp;dur=3891&amp;page=2&amp;start=20&amp;ndsp=26" TargetMode="Externa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3.jpeg"/><Relationship Id="rId4" Type="http://schemas.openxmlformats.org/officeDocument/2006/relationships/hyperlink" Target="http://www.google.nl/imgres?imgurl=http://media-cache-ec0.pinimg.com/236x/be/f6/b9/bef6b9fa606712b703ca7059350c00f1.jpg&amp;imgrefurl=http://www.pinterest.com/caecil61/adventskransen/&amp;h=327&amp;w=236&amp;tbnid=Bfc9l2zovfDoeM:&amp;zoom=1&amp;docid=v12B3y3wiPCagM&amp;ei=1S1mVKTeNZDpaPmsgbgC&amp;tbm=isch&amp;ved=0CG8QMygzMDM&amp;iact=rc&amp;uact=3&amp;dur=5183&amp;page=3&amp;start=41&amp;ndsp=23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nl/url?sa=i&amp;rct=j&amp;q=&amp;esrc=s&amp;frm=1&amp;source=images&amp;cd=&amp;cad=rja&amp;uact=8&amp;ved=0CAcQjRw&amp;url=http://www.pinterest.com/pin/192810427772038192/&amp;ei=Mi1mVL2YDsfwaJWjgZgL&amp;bvm=bv.79400599,d.d2s&amp;psig=AFQjCNHFpv84ylGbVWHCmZDCmnxP5oz6YQ&amp;ust=1416068744413258" TargetMode="External"/><Relationship Id="rId3" Type="http://schemas.openxmlformats.org/officeDocument/2006/relationships/image" Target="../media/image14.jpeg"/><Relationship Id="rId7" Type="http://schemas.openxmlformats.org/officeDocument/2006/relationships/image" Target="../media/image16.jpeg"/><Relationship Id="rId2" Type="http://schemas.openxmlformats.org/officeDocument/2006/relationships/hyperlink" Target="http://www.google.nl/imgres?imgurl=http://www.tuinadvies.be/foto/advenskrans%20maken%2027.jpg&amp;imgrefurl=http://www.tuinadvies.be/advenstkrans_kaarsen_krans.htm&amp;h=406&amp;w=444&amp;tbnid=xqHg7iCUAeQGPM:&amp;zoom=1&amp;docid=UzZj4Ub2Srg9mM&amp;ei=By1mVMa0OMT5aseDgrgJ&amp;tbm=isch&amp;ved=0CF0QMyg2MDY&amp;iact=rc&amp;uact=3&amp;dur=1018&amp;page=3&amp;start=46&amp;ndsp=26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www.google.nl/url?sa=i&amp;rct=j&amp;q=&amp;esrc=s&amp;frm=1&amp;source=images&amp;cd=&amp;cad=rja&amp;uact=8&amp;ved=0CAcQjRw&amp;url=http://www.groen.net/Article.aspx?id%3D11059&amp;ei=Oy5mVJviMc35asuTgJAF&amp;bvm=bv.79400599,d.d2s&amp;psig=AFQjCNEn1D6s6xolp0T9C_lyh6zxp1xzvA&amp;ust=1416068950326026" TargetMode="External"/><Relationship Id="rId5" Type="http://schemas.openxmlformats.org/officeDocument/2006/relationships/image" Target="../media/image15.jpeg"/><Relationship Id="rId4" Type="http://schemas.openxmlformats.org/officeDocument/2006/relationships/hyperlink" Target="http://www.google.nl/imgres?imgurl=http://www.juleugle.dk/wp-content/uploads/2010/10/Stor-adventskrans.jpg&amp;imgrefurl=http://www.gopixpic.com/640/adventskrans/http:||static*skynetblogs*be|media|144733|800903697*JPG/&amp;h=2108&amp;w=2108&amp;tbnid=Sw4hevhxC-iY7M:&amp;zoom=1&amp;docid=1izDnYSuBkiWVM&amp;ei=1S1mVKTeNZDpaPmsgbgC&amp;tbm=isch&amp;ved=0CD4QMygKMAo&amp;iact=rc&amp;uact=3&amp;dur=1611&amp;page=1&amp;start=0&amp;ndsp=18" TargetMode="External"/><Relationship Id="rId9" Type="http://schemas.openxmlformats.org/officeDocument/2006/relationships/image" Target="../media/image17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19536" y="260648"/>
            <a:ext cx="8496944" cy="1512168"/>
          </a:xfrm>
        </p:spPr>
        <p:txBody>
          <a:bodyPr>
            <a:normAutofit/>
          </a:bodyPr>
          <a:lstStyle/>
          <a:p>
            <a:pPr algn="l"/>
            <a:r>
              <a:rPr lang="nl-NL" sz="2400" dirty="0">
                <a:latin typeface="Arial"/>
                <a:ea typeface="Calibri"/>
                <a:cs typeface="Times New Roman"/>
              </a:rPr>
              <a:t>In de midwinterperiode worden veel materialen gebruikt die van oorsprong een passende symbolische betekenis hebben: </a:t>
            </a:r>
            <a:endParaRPr lang="nl-NL" sz="2400" dirty="0"/>
          </a:p>
        </p:txBody>
      </p:sp>
      <p:graphicFrame>
        <p:nvGraphicFramePr>
          <p:cNvPr id="3" name="Tabel 2"/>
          <p:cNvGraphicFramePr>
            <a:graphicFrameLocks noGrp="1"/>
          </p:cNvGraphicFramePr>
          <p:nvPr>
            <p:extLst/>
          </p:nvPr>
        </p:nvGraphicFramePr>
        <p:xfrm>
          <a:off x="1919536" y="1484785"/>
          <a:ext cx="8568952" cy="5184576"/>
        </p:xfrm>
        <a:graphic>
          <a:graphicData uri="http://schemas.openxmlformats.org/drawingml/2006/table">
            <a:tbl>
              <a:tblPr firstRow="1" firstCol="1" bandRow="1"/>
              <a:tblGrid>
                <a:gridCol w="25202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486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244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 dirty="0" err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immergroen</a:t>
                      </a:r>
                      <a:endParaRPr lang="nl-NL" sz="1000" dirty="0">
                        <a:solidFill>
                          <a:srgbClr val="FF000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DC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groenblijvende planten symboliseren het </a:t>
                      </a:r>
                      <a:r>
                        <a:rPr lang="nl-NL" sz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overleven</a:t>
                      </a:r>
                      <a:r>
                        <a:rPr lang="nl-NL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van de natuur,</a:t>
                      </a:r>
                      <a:br>
                        <a:rPr lang="nl-NL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nl-NL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er zit leven in de planten en alles gaat weer groeien en bloeien.</a:t>
                      </a:r>
                      <a:br>
                        <a:rPr lang="nl-NL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nl-NL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B.v. </a:t>
                      </a:r>
                      <a:r>
                        <a:rPr lang="nl-NL" sz="12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dennengroen</a:t>
                      </a:r>
                      <a:r>
                        <a:rPr lang="nl-NL" sz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hulst, buxus en hedera</a:t>
                      </a:r>
                      <a:r>
                        <a:rPr lang="nl-NL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nl-NL" sz="10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DC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37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zaden, vruchten</a:t>
                      </a:r>
                      <a:endParaRPr lang="nl-NL" sz="1000" dirty="0">
                        <a:solidFill>
                          <a:srgbClr val="FF000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DC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overleving</a:t>
                      </a:r>
                      <a:r>
                        <a:rPr lang="nl-NL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van de natuur, garantie voor nieuw gewas, nieuwe oogst, nieuwleven.</a:t>
                      </a:r>
                      <a:endParaRPr lang="nl-NL" sz="10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DC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30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rood</a:t>
                      </a:r>
                      <a:endParaRPr lang="nl-NL" sz="1000" dirty="0">
                        <a:solidFill>
                          <a:srgbClr val="FF000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DC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oersymbool voor het </a:t>
                      </a:r>
                      <a:r>
                        <a:rPr lang="nl-NL" sz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leven</a:t>
                      </a:r>
                      <a:r>
                        <a:rPr lang="nl-NL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 B.v. rode bessen.</a:t>
                      </a:r>
                      <a:endParaRPr lang="nl-NL" sz="10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DC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30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boomvorm</a:t>
                      </a:r>
                      <a:endParaRPr lang="nl-NL" sz="100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DC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zeer oud symbool. Denk aan de levensboom, meiboom en oogstboom.</a:t>
                      </a:r>
                      <a:endParaRPr lang="nl-NL" sz="10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DC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30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kransvorm</a:t>
                      </a:r>
                      <a:endParaRPr lang="nl-NL" sz="1000" dirty="0">
                        <a:solidFill>
                          <a:srgbClr val="FF000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DC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oneindigheid</a:t>
                      </a:r>
                      <a:r>
                        <a:rPr lang="nl-NL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geen begin en geen einde.</a:t>
                      </a:r>
                      <a:endParaRPr lang="nl-NL" sz="10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DC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071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kaarslicht</a:t>
                      </a:r>
                      <a:endParaRPr lang="nl-NL" sz="1000" dirty="0">
                        <a:solidFill>
                          <a:srgbClr val="FF000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DC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symbool voor het </a:t>
                      </a:r>
                      <a:r>
                        <a:rPr lang="nl-NL" sz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nieuwe licht</a:t>
                      </a:r>
                      <a:r>
                        <a:rPr lang="nl-NL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br>
                        <a:rPr lang="nl-NL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nl-NL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In de christelijke symboliek werd dit het Nieuwe Licht = Christus.</a:t>
                      </a:r>
                      <a:br>
                        <a:rPr lang="nl-NL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nl-NL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Het aantal kaarsen werd 4. 4 adventszondagen, 4 seizoenen, 4 levensfasen.</a:t>
                      </a:r>
                      <a:br>
                        <a:rPr lang="nl-NL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nl-NL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Bovendien is de kaars het symbool van het leven.</a:t>
                      </a:r>
                      <a:br>
                        <a:rPr lang="nl-NL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nl-NL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Hoe langer de kaars gebrand heeft hoe minder brandtijd er rest.</a:t>
                      </a:r>
                      <a:br>
                        <a:rPr lang="nl-NL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nl-NL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Hoe feller de kaars brandt hoe sneller zij op is.</a:t>
                      </a:r>
                      <a:endParaRPr lang="nl-NL" sz="10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DC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5692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8662" y="1261126"/>
            <a:ext cx="3365490" cy="3116474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 </a:t>
            </a:r>
            <a:endParaRPr lang="nl-NL" dirty="0"/>
          </a:p>
        </p:txBody>
      </p:sp>
      <p:pic>
        <p:nvPicPr>
          <p:cNvPr id="3" name="Afbeelding 2" descr="https://encrypted-tbn3.gstatic.com/images?q=tbn:ANd9GcQyCWF9TSEqUfpY0x4W0DmaAPzCvEpu2sXu806d2i2TmuWxzPqUGw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6335" y="195964"/>
            <a:ext cx="2952328" cy="293764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Afbeelding 4" descr="https://encrypted-tbn1.gstatic.com/images?q=tbn:ANd9GcSLUIEYs7OcdGARQ2WvWLn-QsekCCtjKf-smqlbTW3VMOQ-hKRndw">
            <a:hlinkClick r:id="rId5"/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884246"/>
            <a:ext cx="4027782" cy="2959683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Afbeelding 6" descr="https://encrypted-tbn3.gstatic.com/images?q=tbn:ANd9GcQlvFDgfQjTk0thHSQHh7U2hhIaENqtE9R4GXMkw466Eg-htuIGJg">
            <a:hlinkClick r:id="rId7"/>
          </p:cNvPr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4843" y="4029060"/>
            <a:ext cx="3472903" cy="2670056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Afbeelding 3" descr="https://encrypted-tbn2.gstatic.com/images?q=tbn:ANd9GcTOnuCfUX89pruhmz1FO08rYCrSSAAWq-IC3gt9YlA4t9A1hHKJ">
            <a:hlinkClick r:id="rId9"/>
          </p:cNvPr>
          <p:cNvPicPr/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4152" y="42690"/>
            <a:ext cx="3691527" cy="310466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43845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847528" y="260648"/>
            <a:ext cx="8820473" cy="4522514"/>
          </a:xfrm>
        </p:spPr>
        <p:txBody>
          <a:bodyPr>
            <a:normAutofit fontScale="90000"/>
          </a:bodyPr>
          <a:lstStyle/>
          <a:p>
            <a:pPr algn="l"/>
            <a:r>
              <a:rPr lang="nl-NL" sz="3100" b="1" u="sng" dirty="0">
                <a:latin typeface="Arial"/>
                <a:ea typeface="Calibri"/>
                <a:cs typeface="Times New Roman"/>
              </a:rPr>
              <a:t>Symboliek + speciale dagen in de wintermaanden</a:t>
            </a:r>
            <a:r>
              <a:rPr lang="nl-NL" sz="3100" dirty="0">
                <a:latin typeface="Arial"/>
                <a:ea typeface="Calibri"/>
                <a:cs typeface="Times New Roman"/>
              </a:rPr>
              <a:t/>
            </a:r>
            <a:br>
              <a:rPr lang="nl-NL" sz="3100" dirty="0">
                <a:latin typeface="Arial"/>
                <a:ea typeface="Calibri"/>
                <a:cs typeface="Times New Roman"/>
              </a:rPr>
            </a:br>
            <a:r>
              <a:rPr lang="nl-NL" sz="3200" dirty="0">
                <a:latin typeface="Arial"/>
                <a:ea typeface="Calibri"/>
                <a:cs typeface="Times New Roman"/>
              </a:rPr>
              <a:t/>
            </a:r>
            <a:br>
              <a:rPr lang="nl-NL" sz="3200" dirty="0">
                <a:latin typeface="Arial"/>
                <a:ea typeface="Calibri"/>
                <a:cs typeface="Times New Roman"/>
              </a:rPr>
            </a:br>
            <a:r>
              <a:rPr lang="nl-NL" sz="3100" u="sng" dirty="0">
                <a:latin typeface="Arial"/>
                <a:ea typeface="Calibri"/>
                <a:cs typeface="Times New Roman"/>
              </a:rPr>
              <a:t>Halloween 31/10</a:t>
            </a:r>
            <a:r>
              <a:rPr lang="nl-NL" sz="3100" dirty="0">
                <a:latin typeface="Arial"/>
                <a:ea typeface="Calibri"/>
                <a:cs typeface="Times New Roman"/>
              </a:rPr>
              <a:t>:	(= </a:t>
            </a:r>
            <a:r>
              <a:rPr lang="nl-NL" sz="2400" dirty="0">
                <a:latin typeface="Arial"/>
                <a:ea typeface="Calibri"/>
                <a:cs typeface="Times New Roman"/>
              </a:rPr>
              <a:t>Allerheiligen avond</a:t>
            </a:r>
            <a:r>
              <a:rPr lang="nl-NL" sz="3100" dirty="0">
                <a:latin typeface="Arial"/>
                <a:ea typeface="Calibri"/>
                <a:cs typeface="Times New Roman"/>
              </a:rPr>
              <a:t>) </a:t>
            </a:r>
            <a:br>
              <a:rPr lang="nl-NL" sz="3100" dirty="0">
                <a:latin typeface="Arial"/>
                <a:ea typeface="Calibri"/>
                <a:cs typeface="Times New Roman"/>
              </a:rPr>
            </a:br>
            <a:r>
              <a:rPr lang="nl-NL" sz="3100" dirty="0">
                <a:latin typeface="Arial"/>
                <a:ea typeface="Calibri"/>
                <a:cs typeface="Times New Roman"/>
              </a:rPr>
              <a:t>- kinderen aanbellen, huizen &gt; trick/</a:t>
            </a:r>
            <a:r>
              <a:rPr lang="nl-NL" sz="3100" dirty="0" err="1">
                <a:latin typeface="Arial"/>
                <a:ea typeface="Calibri"/>
                <a:cs typeface="Times New Roman"/>
              </a:rPr>
              <a:t>treat</a:t>
            </a:r>
            <a:r>
              <a:rPr lang="nl-NL" sz="3100" dirty="0">
                <a:latin typeface="Arial"/>
                <a:ea typeface="Calibri"/>
                <a:cs typeface="Times New Roman"/>
              </a:rPr>
              <a:t> &gt; snoep </a:t>
            </a:r>
            <a:br>
              <a:rPr lang="nl-NL" sz="3100" dirty="0">
                <a:latin typeface="Arial"/>
                <a:ea typeface="Calibri"/>
                <a:cs typeface="Times New Roman"/>
              </a:rPr>
            </a:br>
            <a:r>
              <a:rPr lang="nl-NL" sz="3100" dirty="0">
                <a:latin typeface="Arial"/>
                <a:ea typeface="Calibri"/>
                <a:cs typeface="Times New Roman"/>
              </a:rPr>
              <a:t>- oorsprong Keltisch; </a:t>
            </a:r>
            <a:br>
              <a:rPr lang="nl-NL" sz="3100" dirty="0">
                <a:latin typeface="Arial"/>
                <a:ea typeface="Calibri"/>
                <a:cs typeface="Times New Roman"/>
              </a:rPr>
            </a:br>
            <a:r>
              <a:rPr lang="nl-NL" sz="3100" dirty="0">
                <a:latin typeface="Arial"/>
                <a:ea typeface="Calibri"/>
                <a:cs typeface="Times New Roman"/>
              </a:rPr>
              <a:t>	</a:t>
            </a:r>
            <a:r>
              <a:rPr lang="nl-NL" sz="3100" dirty="0">
                <a:latin typeface="Arial"/>
                <a:ea typeface="Calibri"/>
                <a:cs typeface="Times New Roman"/>
              </a:rPr>
              <a:t>* oudjaarsavond,</a:t>
            </a:r>
            <a:br>
              <a:rPr lang="nl-NL" sz="3100" dirty="0">
                <a:latin typeface="Arial"/>
                <a:ea typeface="Calibri"/>
                <a:cs typeface="Times New Roman"/>
              </a:rPr>
            </a:br>
            <a:r>
              <a:rPr lang="nl-NL" sz="3100" dirty="0">
                <a:latin typeface="Arial"/>
                <a:ea typeface="Calibri"/>
                <a:cs typeface="Times New Roman"/>
              </a:rPr>
              <a:t>	</a:t>
            </a:r>
            <a:r>
              <a:rPr lang="nl-NL" sz="3100" dirty="0">
                <a:latin typeface="Arial"/>
                <a:ea typeface="Calibri"/>
                <a:cs typeface="Times New Roman"/>
              </a:rPr>
              <a:t>* geesten zoeken nieuw lichaam …</a:t>
            </a:r>
            <a:br>
              <a:rPr lang="nl-NL" sz="3100" dirty="0">
                <a:latin typeface="Arial"/>
                <a:ea typeface="Calibri"/>
                <a:cs typeface="Times New Roman"/>
              </a:rPr>
            </a:br>
            <a:r>
              <a:rPr lang="nl-NL" sz="3100" dirty="0">
                <a:latin typeface="Arial"/>
                <a:ea typeface="Calibri"/>
                <a:cs typeface="Times New Roman"/>
              </a:rPr>
              <a:t>- vanaf 1850 jack-o-</a:t>
            </a:r>
            <a:r>
              <a:rPr lang="nl-NL" sz="3100" dirty="0" err="1">
                <a:latin typeface="Arial"/>
                <a:ea typeface="Calibri"/>
                <a:cs typeface="Times New Roman"/>
              </a:rPr>
              <a:t>lantern</a:t>
            </a:r>
            <a:r>
              <a:rPr lang="nl-NL" sz="3100" dirty="0">
                <a:latin typeface="Arial"/>
                <a:ea typeface="Calibri"/>
                <a:cs typeface="Times New Roman"/>
              </a:rPr>
              <a:t> </a:t>
            </a:r>
            <a:r>
              <a:rPr lang="nl-NL" sz="3200" dirty="0">
                <a:latin typeface="Arial"/>
                <a:ea typeface="Calibri"/>
                <a:cs typeface="Times New Roman"/>
              </a:rPr>
              <a:t/>
            </a:r>
            <a:br>
              <a:rPr lang="nl-NL" sz="3200" dirty="0">
                <a:latin typeface="Arial"/>
                <a:ea typeface="Calibri"/>
                <a:cs typeface="Times New Roman"/>
              </a:rPr>
            </a:br>
            <a:endParaRPr lang="nl-NL" dirty="0"/>
          </a:p>
        </p:txBody>
      </p:sp>
      <p:pic>
        <p:nvPicPr>
          <p:cNvPr id="3" name="Afbeelding 2" descr="https://encrypted-tbn3.gstatic.com/images?q=tbn:ANd9GcROsP3dYeZCjHVUBRnfZB8DZOe2lcBow3lDe6L_XcJLh_Vm_RYE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7180" y="4005065"/>
            <a:ext cx="3170668" cy="2708921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Afbeelding 3" descr="https://encrypted-tbn2.gstatic.com/images?q=tbn:ANd9GcRmsXf7TahsqtInp2IKEfRJMrejSowAL5c_aXVtAZl6zfXfWvSXKw">
            <a:hlinkClick r:id="rId4"/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8049" y="4005065"/>
            <a:ext cx="3976231" cy="27129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84372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19536" y="188640"/>
            <a:ext cx="8229600" cy="3600401"/>
          </a:xfrm>
        </p:spPr>
        <p:txBody>
          <a:bodyPr>
            <a:normAutofit fontScale="90000"/>
          </a:bodyPr>
          <a:lstStyle/>
          <a:p>
            <a:pPr algn="l"/>
            <a:r>
              <a:rPr lang="nl-NL" sz="2400" u="sng" dirty="0">
                <a:latin typeface="Arial"/>
                <a:ea typeface="Calibri"/>
                <a:cs typeface="Times New Roman"/>
              </a:rPr>
              <a:t>Allerheiligen 1/11</a:t>
            </a:r>
            <a:r>
              <a:rPr lang="nl-NL" sz="2400" dirty="0">
                <a:latin typeface="Arial"/>
                <a:ea typeface="Calibri"/>
                <a:cs typeface="Times New Roman"/>
              </a:rPr>
              <a:t>:	</a:t>
            </a:r>
            <a:br>
              <a:rPr lang="nl-NL" sz="2400" dirty="0">
                <a:latin typeface="Arial"/>
                <a:ea typeface="Calibri"/>
                <a:cs typeface="Times New Roman"/>
              </a:rPr>
            </a:br>
            <a:r>
              <a:rPr lang="nl-NL" sz="2400" dirty="0">
                <a:latin typeface="Arial"/>
                <a:ea typeface="Calibri"/>
                <a:cs typeface="Times New Roman"/>
              </a:rPr>
              <a:t>Christelijk feest (katholiek), in sommige landen een nationale feestdag  </a:t>
            </a:r>
            <a:br>
              <a:rPr lang="nl-NL" sz="2400" dirty="0">
                <a:latin typeface="Arial"/>
                <a:ea typeface="Calibri"/>
                <a:cs typeface="Times New Roman"/>
              </a:rPr>
            </a:br>
            <a:r>
              <a:rPr lang="nl-NL" sz="2400" dirty="0">
                <a:latin typeface="Arial"/>
                <a:ea typeface="Calibri"/>
                <a:cs typeface="Times New Roman"/>
              </a:rPr>
              <a:t/>
            </a:r>
            <a:br>
              <a:rPr lang="nl-NL" sz="2400" dirty="0">
                <a:latin typeface="Arial"/>
                <a:ea typeface="Calibri"/>
                <a:cs typeface="Times New Roman"/>
              </a:rPr>
            </a:br>
            <a:r>
              <a:rPr lang="nl-NL" sz="2400" u="sng" dirty="0">
                <a:latin typeface="Arial"/>
                <a:ea typeface="Calibri"/>
                <a:cs typeface="Times New Roman"/>
              </a:rPr>
              <a:t>Allerzielen 2/11</a:t>
            </a:r>
            <a:r>
              <a:rPr lang="nl-NL" sz="2400" dirty="0">
                <a:latin typeface="Arial"/>
                <a:ea typeface="Calibri"/>
                <a:cs typeface="Times New Roman"/>
              </a:rPr>
              <a:t>:	</a:t>
            </a:r>
            <a:br>
              <a:rPr lang="nl-NL" sz="2400" dirty="0">
                <a:latin typeface="Arial"/>
                <a:ea typeface="Calibri"/>
                <a:cs typeface="Times New Roman"/>
              </a:rPr>
            </a:br>
            <a:r>
              <a:rPr lang="nl-NL" sz="2400" dirty="0">
                <a:latin typeface="Arial"/>
                <a:ea typeface="Calibri"/>
                <a:cs typeface="Times New Roman"/>
              </a:rPr>
              <a:t>gedenken alle overledenen (die nog niet in de hemel zijn, maar in het vagevuur) </a:t>
            </a:r>
            <a:br>
              <a:rPr lang="nl-NL" sz="2400" dirty="0">
                <a:latin typeface="Arial"/>
                <a:ea typeface="Calibri"/>
                <a:cs typeface="Times New Roman"/>
              </a:rPr>
            </a:br>
            <a:r>
              <a:rPr lang="nl-NL" sz="2400" dirty="0">
                <a:latin typeface="Arial"/>
                <a:ea typeface="Calibri"/>
                <a:cs typeface="Times New Roman"/>
              </a:rPr>
              <a:t/>
            </a:r>
            <a:br>
              <a:rPr lang="nl-NL" sz="2400" dirty="0">
                <a:latin typeface="Arial"/>
                <a:ea typeface="Calibri"/>
                <a:cs typeface="Times New Roman"/>
              </a:rPr>
            </a:br>
            <a:r>
              <a:rPr lang="nl-NL" sz="2400" u="sng" dirty="0">
                <a:latin typeface="Arial"/>
                <a:ea typeface="Calibri"/>
                <a:cs typeface="Times New Roman"/>
              </a:rPr>
              <a:t>11/11:	</a:t>
            </a:r>
            <a:r>
              <a:rPr lang="nl-NL" sz="2400" dirty="0">
                <a:latin typeface="Arial"/>
                <a:ea typeface="Calibri"/>
                <a:cs typeface="Times New Roman"/>
              </a:rPr>
              <a:t>		start carnavalsseizoen</a:t>
            </a:r>
            <a:r>
              <a:rPr lang="nl-NL" sz="1600" dirty="0">
                <a:latin typeface="Arial"/>
                <a:ea typeface="Calibri"/>
                <a:cs typeface="Times New Roman"/>
              </a:rPr>
              <a:t/>
            </a:r>
            <a:br>
              <a:rPr lang="nl-NL" sz="1600" dirty="0">
                <a:latin typeface="Arial"/>
                <a:ea typeface="Calibri"/>
                <a:cs typeface="Times New Roman"/>
              </a:rPr>
            </a:br>
            <a:r>
              <a:rPr lang="nl-NL" sz="2400" u="sng" dirty="0">
                <a:latin typeface="Arial"/>
                <a:ea typeface="Calibri"/>
                <a:cs typeface="Times New Roman"/>
              </a:rPr>
              <a:t>Sint Maarten 11/11</a:t>
            </a:r>
            <a:r>
              <a:rPr lang="nl-NL" sz="2400" dirty="0">
                <a:latin typeface="Arial"/>
                <a:ea typeface="Calibri"/>
                <a:cs typeface="Times New Roman"/>
              </a:rPr>
              <a:t>:	</a:t>
            </a:r>
            <a:br>
              <a:rPr lang="nl-NL" sz="2400" dirty="0">
                <a:latin typeface="Arial"/>
                <a:ea typeface="Calibri"/>
                <a:cs typeface="Times New Roman"/>
              </a:rPr>
            </a:br>
            <a:r>
              <a:rPr lang="nl-NL" sz="2400" dirty="0">
                <a:latin typeface="Arial"/>
                <a:ea typeface="Calibri"/>
                <a:cs typeface="Times New Roman"/>
              </a:rPr>
              <a:t>(lampion)optochten, zingend (vroeger religieus) langs deuren, vreugdevuren</a:t>
            </a:r>
            <a:endParaRPr lang="nl-NL" sz="2400" dirty="0"/>
          </a:p>
        </p:txBody>
      </p:sp>
      <p:pic>
        <p:nvPicPr>
          <p:cNvPr id="3" name="Afbeelding 2" descr="https://encrypted-tbn3.gstatic.com/images?q=tbn:ANd9GcSqWAYIK8wxGwbdDQcc2nn1gJmVJgll2r3Y32kN6YhIgfQR86Q6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2562" y="4149080"/>
            <a:ext cx="3555326" cy="2708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Afbeelding 3" descr="https://encrypted-tbn1.gstatic.com/images?q=tbn:ANd9GcTz6lNS7YKHwtz0GWN8_dmeyHnUmusuJXDueddvfsHC2Wp1uYDQQw">
            <a:hlinkClick r:id="rId4"/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8008" y="3789041"/>
            <a:ext cx="4466456" cy="306896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AutoShape 2" descr="data:image/jpeg;base64,/9j/4AAQSkZJRgABAQAAAQABAAD/2wCEAAkGBxQTEhUUExQVFBQXFxcWGBUYFBQVFRgYGBgYFxUUFhcYHCggGBslHBYUITEiJSkrLi4uFx8zODMsNygtLisBCgoKDg0OGhAQGy0kICYsLCwsLCwsLCwsLCwsLCwsLDAsNSwsLCwsLCwsLCwsLCwsLCwsLCwsLCwsLCwsLCwsLP/AABEIALQA8AMBIgACEQEDEQH/xAAcAAABBQEBAQAAAAAAAAAAAAAAAQMEBQYCBwj/xAA9EAABAwIEAwUGBgIABQUAAAABAAIRAyEEBRIxQVFhBhMicYEykaGxwfAHFEJS0eEj8TNTYnKyJENzgpL/xAAaAQACAwEBAAAAAAAAAAAAAAACBAADBQEG/8QALREAAgIBBAEDBAEDBQAAAAAAAAECAxEEEiExQRMyUQUiYXHRgZHBI6Hh8PH/2gAMAwEAAhEDEQA/APFEIQodBCEKHQShIllQhLojkrDD4b6D3qJgTewlWtrW4fKd0nbLDN/RVRlHcxykNMRNtuiR9OeEjb+Ept6LukCUrnya2M8HNClwVtUyyKTXcSo1KgrOpi50A7NN0tbZJtYGqYLHJBbhCDEKW/Bd2G1CPakLS4SmzxEmQRPuWd7QY/XpaLNbslYXSsntSDTUel0Z/GjfzUAtVzUe078viomgRZaUJ4QldVueclVVYodRit8RSVeW3TtU8oxNXThkB7VyFMrtCiuamYvJkWV7WcpYQgrpWIhCFCAhCFCAhCFDgIQhQgqEqRQ6EIQhQgsoKEKHS0ymOKtau8wqbLGGfvitBgaYBE35fTyWde8Syem+n5dSRFqSrLB0rSUPwMxa/wAFZswmwCStuWMGpXU08sjtELioFY9wmzhvillYhlRI3fOiJMAW4KFigSFdjCQFBx1MjZFXYt3ByaeCmaui2BZO0aF09WCac+cCu3jkhlgcOqrMVhS26s2NjzT+MoS0+SsjZteCi2lWRMxWaorhdT8QyLqKCFpQlweb1FeJYZHhIuiFyrRJ8AhKUihwEISqHREIQoQEIQFDgqVEJFAmKEpCRBKhwRdBJCcFM8lxhRTfRYZbU34Wjz6LQ4RkyRtYD1kj5Khylnlbn99Fesf4oG/8LM1PLwj1H09P01k1bcqb3VOoDci66DICm4/DmkylT5t1n1C4FGDBXnnNtZbNeqaccjDaEodh7hT9Fk7luG1vgqp2YTZ2Vqim2QTTULHYGRI5T7lu8w7PBlJ7gZ8NveqnFYBzcMC5ukwYBXIXOLTFq9dXZ7fnB5w+ppnnxTHfapS5w4uqOLBZtiQDEqDhyZiN1vwhmOSWTalgmYdniCl45o0nomsNzXWZcDwIQPmYXUWUeOpiOiqntAVniXSq6u21lp08cHntby84I9QBNAJ5jTHl9VzUZCaMqUW+RtCChEVCIQhQgJXISQoQEIQoQ6SIQoQUKRhcGXm1uqjhXmEcAQBJEQLyBzgquyTiuBnTVKyWGU9GkSYj75K/o0/DEAxsY48E5iaLGkOECQJ5SmKBc5wjwtk2B5RISs7PUWTUo0/oT29tkoUnDf4iCrvsxgQ+q0P2e7T71x3dpNwpmW65Z3fthw09NvaBGx5+azrbHOLNlV7U8Gs7d1wcQ1lKHFoDTHPgPOy1dHL2VaIeGw94+QWQzjLzRrmoGQZbUcwXAIAn3/Raypnre4p1KbL+MNGwgbn4BY10IyX2+P5Rn371VUq+fyUmKwMA8xZT+zWTPIL42M349FYNZ37O9HhtcK2wGK7tobG1o+MpWiVblsubUfkqv1lnpbI9+R/EsLqbWuEaiPhf6LP9u303taxxIg3ja4VvmGLtTAMvJm3LiqrtTQ8bQR4S0knrwHwT992U9ntW3nz1/Iloltti3+TBY/NqeFa5gph2qCIHSL/BULKJqjUWgG/DmtViMrky4bGybq0bQuV3xjH7e/Lyeqr2eDJ0MLZ08FEzSodMTa3otQ7DCTbdZ7FYEue4Rebe9PU3KUsslsftwjPmiYTFWj/pXeMwsdItHkYMD+VDFAEStKNvkyraPBXPoQP69ygVqV/L3KwxbSLH0I+qg4oGT5m3AJytmVq4rpIj6FwlK5KvRlsEJYQunBEIQoQEIQoQ6KRdJIXDrAKZgapaZ4KKGrttkMllYDrm4yTRbZi/UBxDeItc7eS6yZjmOkb/AKjwHJo+qre8IH39lPUMYWEOB9DcevNUut7dqHq9TH1VZI2eF1vaSPZ2J+YHVansLhGfmKcEOabgggmRcg9ei89f2k1N093aBbV4QR+poA5c0/S7UVG2aI5OBLXEzJcbmT681mT0dkljo156+uUWk+/J7NRFLC1wXv7w1JbwAvqLgBMWiDGyn5XmeDYHUhWp1byKbSHOBi9h04rxbOe2lfEMbTOlrWzGxJJEGXRt0UTszmQo1gSP+nnvtCBaXYnOSy1nj5/YpGn1kk5P/wA6PeKWYMBhrdLTECRYc+UGyk4xzzGgAl0AyItw4rM0XudpcLbbHh6KU7tI2iXipOpolptbbnYArDglbNxaws+F0DZpZJ5hyyTisa7D1aTi3weyePtFo+akdrcO5z2VA7wFsWNpmZ+Cz+cZ/RqOLmanNt/jIJN9yIFh1vsrM9pqbqdNzq1KHNiC0sAItEyYjbbimpV7KJ1r5WDvpWQcLNvPOSNmjQ1oH6olUj2pjtVngmaZkBvh0w5h5iR1I25qgwmcOL2azDSBebG1/iqKtFZtybOli1Wm/JfCjdabszlLKlUOIEhs3EqtyzDudaJkTIurzJa4pvlxLeG3DqqoWJWxU+s8/oo110nCUYvn8GG7aZSaeKqgM8LjqtItG/ksZVw5Ej9XKOfyXo/4h57h+8YQ520WYeHGeKw1fNaLhEOO99N9vqtyvcm1FZXgOqW6iLnw8FNWpy3YlUuIA63Vvj8SXNcRAI3tEg/eypXAustShPGWZWtnHKiiGUiffSvwXD2R1TaZjOD8jZSIJT1HDOeYAld6ASGUKViMA5m8E8Y4eairpHkEJYSKHDvSumhDlZ5BghVqgHYQb8eiFywshpZeCuARC9AwWQmnVJe9rgbWYBBtczsLjdUvafKAwCqwDgHgcHfujqqlam8FjpaM2TwQkaLrsDhv1VoC5EanWXXDSF33gQsKLwPMngY+assnrFryQLQQ4ETIFz5Kqb1srjs3QfUq6WEaiD7RIFhMWS9vtZp6OebFk947F02VaFOIktk8eO3wTefZbWNZ+jSKcR7IJ9mHRfkfis/2MzB2Ha11Sm4UzHimQQ6NLjGwsDPwW0zINc9r2O1kXLWuEgbG3JefdMI1uSXO7n9FlrnXqG+00/0UVXL8UWwaFABlpFMTGmNJOr5clW43L6mgkU6RDAGuJc+bbSZ3gleiMa1zXabSZ67XseKbznKm1KDmC03P/V580zPTWTjvi+Ev7/oqq+obZJNY5/P8nkLsrrVmuId4WE3a550g30gnh1vsqenllaQ6mA8hpMg6zAuXXC3GOr1KJFMsLGsJEtGkm0iJt7lxgc9oNcA5r2xMuY0Ey7aOXEpeN0ukjc9WzbuSz8Y5InYevWqYpt4bp8UfpHDzJWxzbCNZU0l0kzHNeMZtnWIZWcaT3U2tcYLW6TG2ok+isOzXbOqMQ381UdVY51y6A5pJjVMbWRX/AE12V70ueH/sIaie6/MX46/JedsgaVMva7YxwtPMHfgvPambPMh4a4nZ2kT1sBfgt726zKi6jNEhxJAtBA4kyLX6LzPHua0293zTX02v/TxJcll1041qWcHFetPJRoieU7JdU7C33dcEfFbCjhGLbbull8g6OCZrsXRVrkeWtrv8Z8IG20n9s8EWdvJWv9RNYKBehMyGaDCyx0ifUX81TZt2ZLHOgNYwNc4HVO3DYLRZLnjGYdmsEmAC3bYQI5LjbftOV1pZUngz1TLXcSLnYDmf9WWbxzA2o8C4DiPcttmmZ03tcG03MJ46+POI+qxOJolpveeO881ZFNcsqscfDG2slFWnpMKxyLDNe/xbAT99E/m+XtptJDtUmxiPMjpdDu+7B30/syV7yI5R9wr/ALPMhrC9jtLnlwcbNOkeI8zEtutp+FHZgFhxTwHF8tptIFgCQX34kqb2wyKtUq1KlNpLWCm3SJJkAvcQ3iLtB8lyzhHaeZpEDGCmaZeQZLYdeCQBtHOOKy+f1/8AHp06AANLT+08fOAE7Uxw7tzDLReLgjq3VEgCNjEdVO7KZBTxgrU6sgMawtIMFpJIab2JIDjB6KmKyxu2WFkwobqIuL87D1Q5haYMSOEg/EJ3Nsvdh61Si+C6m4tkWB5OHQghRQ6yZEEOvI8uaQG6bcbrpihCQCrHJaz2v8JAJBbeLzaADubqslONJBEcCFVOOVgaps2yTPR8QO8eyhQqPqN4iYaG82hp8Rtseuy13Y/D0qTnTUa5w0saSNJBFiCBzJ2815Plmdvp0zTiGH9Y8L+YGrjBk+9bXK80oaKb4LSTAc4A6iI9qOt5OyxtRVKP6N3i+txT7PTcfiCww1wY4wBIknp14qBRz6s2pGttRrhpAAgtdvvzgE7LD5h2g/TTElrhPj8N5jQIJdPPgtBQ1Pa1sMe90S1p03BidRkOIPIJepWV+3hC70kYQ+/DLnNswY1rXNBrmCI1Xa6w8TY+4VBjsKWPYKhAq/qaJsDdnDazhyS1sKW1HydIZJEOAIPPVz384ukzPO/yzDXrOcSS5rQWkOkAEaSBF7TI9ULi7JP5YcF6MVsef+/2Mr2y0/l3uOlri4NAJFwHfp581g6OJa17S4ktDgTFzY8OZ3V/m1OtjH97iHXiA1oHhHK/FQ6WRMbvJ6bD4L0FNTVeJfBnW6leplM3HanLqdKhqoaXU6zWukHUCZ8JYRG8mxHDisdk3ZtuLL/GGOZpAB9l0gwJ/TcQFfYbPKbcI+iWsY+m0d2IPiglxeDNiDw25bqH2KzgCs6i4T3paddi6WbNPCLuKWqhKDY5KxTqSk8/kqKHZrEOL2tpkd3OqfDBAmDPGFR0qOqo1vCDNuEL0POu3/iLcOxsTeo6+sgQCG7R5/BYc4x2svO532iJmBy34J6GWZNrguEQcbgSw32OxV52WxTGy2ACGz1J4kHjwsqPHYgveTw4DopWApQJtJ26dJRenuXINdmx5ReZxjO9IgmAOO7iePSIUKnTG5ueqjucka8q+MVFYRXOe6WWSXNbyChYvDBwjgpAdP8AK5lE8YAK7CUzSqAzb+dwpOe1g8NDXSAOG3lJXGOHs+f0TDnAiTOqfSI98ylbFiRoaeCnXhn0fk+EbRpMpsENY0NHkBCMmGphcf11HvHlqLWn/wDLWpMdiNFJzt4aT6wYT+X0dDGs/axrfcIn3yi7M8yvbnss6uWPoNb312k2bqbvPIuEceatuy2QtwdEU2w6o6X1H7y7oTw2Cu8Rt6j5pjDPkuPogSSDlZJpRZ4B21yzu8biNToBqFzZkyDcX5XPuWceBtvfccV6V+LGCH5gQ0AOpEzqkuc1wkkfpgEecrzRrbevzRLJ1yi0kkK8QShqV5m/MJWiy6wTsOShy50oCHISZbZbmxptczSxweC3xCSOreRufenMBqbU0ss6NQk7wJsVc/h5hGVO+D6bXkaSJiYvtPkuc1ySo7FO0CIENDf2nczwA2VLjEfhbNJMqnZmTMEg6tQ8R8JiC0c+F1bZJ2grUqZ0VBA/Q4kGCBfVwgiVl6uHLCWHdpI3kGEmnkfv6oJVRZbHWSy8noGVdrXUgGkB9pg3Y2L7GzXC8IxmasxOsl73mQWtcwNg6pDgWn9sSF5+JG23x/pazA6YlrdMwYn5njsUMNNHOUdt132tpcvgs6caYgymKgXVTERYb8TxA+/kmiwwdPijkNpMajxgcTwTmTGbM7n5hzOZn7+XuURmG5mOcfypWZ03trHvGkQ0aeTgTdzDs4dQmwZXMJ8lik0sCGg0Cd0zKdTDgiBYjqYIT+Bd4Y5FNMMJtj4f5/NHHhnMkud0NK4SK0AkBI1K11ly0WUJkZxQkeRUZO4oy4N9Tz8kuEwr6jxTY0lx2EH3+XVK2vk09HlReT6Iy+uKlNrgdQcNQPTgVOpkRHHkvMfwlzKp+XqMdLmMLSwnbS6Rob0BbflK9JpUwL7nn9AifBntYFxAkgDqfd/tQRjAyoASIdN5i4uPeNXuUvWSZtZvPqs12wrBlIPIJDHtJAgEh0sOnrDkJwyn4q4oOfQfTId4KrSQNpdTLQT6O+K87fhrAgybT1B5DpdbpmC/OsbpLhTv4nDSTBLQA3iOvVPP7C09zUcPFe1wB69Nyq3Zhlz2ReEzzerg3gkBpOneBMDmUU29Vpu1nZ40Gtqsc4sc4scDI/7XWNwdlnICPdlAy254EaE8aBc8tAvJAHkm3cuMbdeC22R5W1ju8cLOLKjPZJcNILmkzMztbkuJZZZFx27fOSTluVnC4euSNT30XkODtJa5rZa4RcDxETxhabGYdlSjTFEaS6k17nPu6I8JdwEnUUzhnCrh6lRpJJNRrJuQwNfExaT9E3lOIa2jR1jvqopUxt4WjT4RyJg9PVFLhcBxiny3wecZ1lz6b5Mlrrtdw8j93UAOhejdp6lV9J4qOYxpaf8AGYJPk0AGepmOa87Eb9FXUnZl8f0eSTWzHPf7/wApDbSd+v2Fc5RUeIkjTw5/0qhkusOJ26laKhTgADlCOK5ZTOXg0vZnLm1qoY/2SCTHON59DfopOPy7C6HmnUcKrJ0t8RIe39JcPM8k12YqPHfGk3U8UjpG0G+xVe0kiSZcbkzJ9CTCQssn67w+F4NP6boq709/GDM5niKjvDVjwy7wx4tW7nAW1WuYE2mVEJgKx7SUHU3sJi7TIBB2NxI49FTurTwgDcn5Ac1oV+1COqqjXY4x6HpuByufLgFw43XLHbnib/wEbBELhKjVHQ8dP5UgGyjaJefO66jjwTJRKEiuBwiRSckLk1qS6lCcFrkHdtLnukkkN29loEk+ZJ+C2uTVKdi24JjVt6e+Z6rzrB4nTYbugDz2HpcL0TAYHSwNvDdIJA4kTMepWR9SntjtXkv0e92PPS6Iv4YSKRpm2l2kzzqt1n0lojzK9GY5zRuCOFuR/teb9hTbFAe1qaQJkTT1xB4jwxK9G7wHSRsSCOoIkLRl+CnkdAh0cCPdF/qsn2/thKrv26XemoStViHXb5H5Ki7S0w+jVY4gBzDuYHCyA4ymyaKdNrLAMa0eqtKxbF496pcvZq34CfPVt9ferJtBvIJR9nSp7ZPacJUbx0lw6EbFeVhq9L7b1NOFeG2ktFt4LvF9F5obcVbDonJIwZGtgfPd6m6gN9M+L4Stn2lzzTRYymWEktLA3ZgbPiIGwmwCyWUYF1eq2kwwXHc7AcT1W0xHZ/DtpgPeTaGOc4hwA4hrW+zfY2Udsa/cy6uuyTUYxbb+PwXfZLE6sKxpP+R7nnVtLiJJPvAVTkWEY7C0Xvr93LdJ1Fwbqb4YBB36J3s40TTp6p0itcAx7VPS6CJ2J9xWYpV2tLmEFzADoBPsl1y7lvE+aYUd6LvUlTLlcl5n/dU6DmUCKtR406mABrRxJcdzE2usRUwz4uDHoVeYWk58BviMTHlcj4JrvbgxIFzwmDJE+SuhDasZF7bHZLMiqyulNQdLq8Y6ygVq4Y8HTAdI4GL2E8bH4KXSfIkGRuqcYYDeWaHstmbaNUueYaWkExsd27fd03gMRoeHEDjGo6d+M7ceETHBU4dA+H8IqPDadVxkljRpHCS6L9AJS86Pv9SPfk1vpmsqqjKu3OH+DrOsM+tIaWaabH4hzj4YAgRI5k7c1ngxJi8U925iRBAkAiZvzugFXVp4E9XZGy1yj148HRXNRdripsjFTmbJqgSakD9Tg33mE47ZJgWTWYZ/W0/H+lE+TjL2pkdTUQ0tdG0y0n04Ll2UVh/7Z9CD9Vo9+Fj8P6XdK0/39hX4QsrWZkZXV/5fxb/KG5LVJ2a3rIt6BX7qjnGQLe9dAAc7+a60dVjMHltM1K7RcEOBjh4TJ+UL1/D1ifEPZcQTzBAH9LF9nMIx3fvb+uoWiTsGun0k/Railie7YGtAcTsCYPOTC879Qs32bfg2NLHEc/JnezWYnAue57HOBDYDbGxJkT5q2wH4iND2U6lMU6Qk95rJgSSwBoHkN+Ck0sEa7CKlzEm2kAjYLH5zkbqjiWfoaTMWPEieBstNWOUuQFTDZLHfa/ybfPPxJwrGh1Ems8T4BLRcblxHTkV55n/a6ti3MLw1gpu1sa28OvBJO9lnk5TarmsCbRrci7Wua8iuCZjSWxDYBsRN991o3dr8P+5xJmBoP+uXFeaYdniTtStDh0+sfwuKqDWWC1Pwi97U9ojWb3bWlrCZJPtGIgcgLLOFydxTtkwAuSSTwgoqS9yLXs+8Cu2Xd3MjVYAE7Lf1cAxjTNdzZHimxHm4AyOS8ta7qpFTEucA0vcQNgXEgdIKXnBt5TwPafVuuLhz/R4H85x0V3HDve1uwIe6TYAkHeCnMJiNUFxPIn3R99FT4jcKxwgkCBvDY6kJusVk96k/+SxoOE3JgyLb9PkuHHqf4vbzSsBgmdjEE39U3VqcTsZ3sLfwmMlJDzF0uA4AGPXj8FcdjaTXVXyAfBtvquLdI+qpcYJh0iJje9hM+V1ZdlqumuOrXR8EtL3hTztzg2+Y4Ki1jXd232mg+pjh6LrP6Y/JVQ0QNBsIA4Hguc3qD8vJ/cyPPUIRmdUflas/8t3yVrRSjy+qfou5XLmEG4ib35Lriqo8IuHSVyUhK4c5dIDiust/4zP/AJG/MJsmy6yw/wCZn/cP7Uazg4+jd0eI63TlQ6R9VG1Q7zhN5vXim8zENPyTIkll4OqNUesxvZPP4ffuVdhzIDhcETPnz5KYXfRQ7jDwZ/sjmD6dY0mkaXF0giwLZuOWy3uHoaZJPiO55rzbIcQ1uJpuv7Rm24III+K9GJBhzTqbG4v7+fG689r4/flI26OI4yWuPrEMJBvIHz/lecZzmNRjW02vLWv1h0EgxqFp9AhC0auymTwmUdOiCkqMA2QhXTFZPgYqOI2suZsOqEIfAeXtwPYakC0nq74RHzXCVCDPLOz9sQbvCJQhQBdHGIG3qnaTzbht8EIV8fBYvay2w/iPiJJMkmbm035pusIIgcD80IVyKiJiBcdVNyH/AIzfX5IQlp+8KftRt81P/pv/ALM/8go+ePIwlWP2/UIQrmUIzGHph4dPBmq3NVQbskQgiWvwcjdc1LJEI8AxY7ktEVqoY6QNNQ2sfCxzhv1ASZSP8lF3EkpUIEHLo2JFgVW9o3nuD1LR8QhCYl0KR9yOcofNNs/t+RhT67oa4jgD8kIUj0SXuZgcO8tIcLEQQeo4q5o5rUbpLCGSCTpESZ3I2QhKSWexxN5P/9k=">
            <a:hlinkClick r:id="rId6"/>
          </p:cNvPr>
          <p:cNvSpPr>
            <a:spLocks noChangeAspect="1" noChangeArrowheads="1"/>
          </p:cNvSpPr>
          <p:nvPr/>
        </p:nvSpPr>
        <p:spPr bwMode="auto">
          <a:xfrm>
            <a:off x="1641475" y="-1028700"/>
            <a:ext cx="28575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136359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91544" y="404664"/>
            <a:ext cx="8229600" cy="6048672"/>
          </a:xfrm>
        </p:spPr>
        <p:txBody>
          <a:bodyPr>
            <a:normAutofit/>
          </a:bodyPr>
          <a:lstStyle/>
          <a:p>
            <a:pPr algn="l"/>
            <a:r>
              <a:rPr lang="nl-NL" sz="2800" u="sng" dirty="0">
                <a:latin typeface="Arial"/>
                <a:ea typeface="Calibri"/>
                <a:cs typeface="Times New Roman"/>
              </a:rPr>
              <a:t>Advent</a:t>
            </a:r>
            <a:r>
              <a:rPr lang="nl-NL" sz="2800" dirty="0">
                <a:latin typeface="Arial"/>
                <a:ea typeface="Calibri"/>
                <a:cs typeface="Times New Roman"/>
              </a:rPr>
              <a:t> </a:t>
            </a:r>
            <a:r>
              <a:rPr lang="nl-NL" sz="2800" dirty="0">
                <a:latin typeface="Arial"/>
                <a:ea typeface="Calibri"/>
                <a:cs typeface="Times New Roman"/>
                <a:sym typeface="Wingdings" panose="05000000000000000000" pitchFamily="2" charset="2"/>
              </a:rPr>
              <a:t></a:t>
            </a:r>
            <a:r>
              <a:rPr lang="nl-NL" sz="2800" dirty="0">
                <a:latin typeface="Arial"/>
                <a:ea typeface="Calibri"/>
                <a:cs typeface="Times New Roman"/>
              </a:rPr>
              <a:t> </a:t>
            </a:r>
            <a:r>
              <a:rPr lang="nl-NL" sz="2800" dirty="0" err="1">
                <a:latin typeface="Arial"/>
                <a:ea typeface="Calibri"/>
                <a:cs typeface="Times New Roman"/>
              </a:rPr>
              <a:t>adventus</a:t>
            </a:r>
            <a:r>
              <a:rPr lang="nl-NL" sz="2800" dirty="0">
                <a:latin typeface="Arial"/>
                <a:ea typeface="Calibri"/>
                <a:cs typeface="Times New Roman"/>
              </a:rPr>
              <a:t> in het Latijn = komst </a:t>
            </a:r>
            <a:br>
              <a:rPr lang="nl-NL" sz="2800" dirty="0">
                <a:latin typeface="Arial"/>
                <a:ea typeface="Calibri"/>
                <a:cs typeface="Times New Roman"/>
              </a:rPr>
            </a:br>
            <a:r>
              <a:rPr lang="nl-NL" sz="2800" dirty="0">
                <a:latin typeface="Arial"/>
                <a:ea typeface="Calibri"/>
                <a:cs typeface="Times New Roman"/>
              </a:rPr>
              <a:t>Aanloopperiode voor de kerst, telt altijd 4 zondagen voor kerst. (tussen 27/11-2/12)</a:t>
            </a:r>
            <a:br>
              <a:rPr lang="nl-NL" sz="2800" dirty="0">
                <a:latin typeface="Arial"/>
                <a:ea typeface="Calibri"/>
                <a:cs typeface="Times New Roman"/>
              </a:rPr>
            </a:br>
            <a:r>
              <a:rPr lang="nl-NL" sz="2800" dirty="0">
                <a:latin typeface="Arial"/>
                <a:ea typeface="Calibri"/>
                <a:cs typeface="Times New Roman"/>
              </a:rPr>
              <a:t/>
            </a:r>
            <a:br>
              <a:rPr lang="nl-NL" sz="2800" dirty="0">
                <a:latin typeface="Arial"/>
                <a:ea typeface="Calibri"/>
                <a:cs typeface="Times New Roman"/>
              </a:rPr>
            </a:br>
            <a:r>
              <a:rPr lang="nl-NL" sz="2800" dirty="0">
                <a:latin typeface="Arial"/>
                <a:ea typeface="Calibri"/>
                <a:cs typeface="Times New Roman"/>
              </a:rPr>
              <a:t/>
            </a:r>
            <a:br>
              <a:rPr lang="nl-NL" sz="2800" dirty="0">
                <a:latin typeface="Arial"/>
                <a:ea typeface="Calibri"/>
                <a:cs typeface="Times New Roman"/>
              </a:rPr>
            </a:br>
            <a:r>
              <a:rPr lang="nl-NL" sz="2800" dirty="0">
                <a:latin typeface="Arial"/>
                <a:ea typeface="Calibri"/>
                <a:cs typeface="Times New Roman"/>
              </a:rPr>
              <a:t>			</a:t>
            </a:r>
            <a:r>
              <a:rPr lang="nl-NL" sz="2000" dirty="0">
                <a:latin typeface="Arial"/>
                <a:ea typeface="Calibri"/>
                <a:cs typeface="Times New Roman"/>
              </a:rPr>
              <a:t>iedere zondag 1 kaars extra branden, </a:t>
            </a:r>
            <a:br>
              <a:rPr lang="nl-NL" sz="2000" dirty="0">
                <a:latin typeface="Arial"/>
                <a:ea typeface="Calibri"/>
                <a:cs typeface="Times New Roman"/>
              </a:rPr>
            </a:br>
            <a:r>
              <a:rPr lang="nl-NL" sz="2000" dirty="0">
                <a:latin typeface="Arial"/>
                <a:ea typeface="Calibri"/>
                <a:cs typeface="Times New Roman"/>
              </a:rPr>
              <a:t>	</a:t>
            </a:r>
            <a:r>
              <a:rPr lang="nl-NL" sz="2000" dirty="0">
                <a:latin typeface="Arial"/>
                <a:ea typeface="Calibri"/>
                <a:cs typeface="Times New Roman"/>
              </a:rPr>
              <a:t>		laatste zondag + met kerstmis branden alle  						         4 de kaarsen</a:t>
            </a:r>
            <a:br>
              <a:rPr lang="nl-NL" sz="2000" dirty="0">
                <a:latin typeface="Arial"/>
                <a:ea typeface="Calibri"/>
                <a:cs typeface="Times New Roman"/>
              </a:rPr>
            </a:br>
            <a:endParaRPr lang="nl-NL" sz="2000" dirty="0"/>
          </a:p>
        </p:txBody>
      </p:sp>
      <p:pic>
        <p:nvPicPr>
          <p:cNvPr id="3" name="Afbeelding 2" descr="http://upload.wikimedia.org/wikipedia/commons/thumb/c/ce/Adventsljusstake_med_tre_brinnande_ljus.JPG/250px-Adventsljusstake_med_tre_brinnande_ljus.JP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528" y="3789040"/>
            <a:ext cx="2880320" cy="28308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06407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847528" y="260648"/>
            <a:ext cx="8579296" cy="3960440"/>
          </a:xfrm>
        </p:spPr>
        <p:txBody>
          <a:bodyPr>
            <a:normAutofit/>
          </a:bodyPr>
          <a:lstStyle/>
          <a:p>
            <a:pPr algn="l"/>
            <a:r>
              <a:rPr lang="nl-NL" sz="3100" u="sng" dirty="0">
                <a:latin typeface="Arial"/>
                <a:ea typeface="Calibri"/>
                <a:cs typeface="Times New Roman"/>
              </a:rPr>
              <a:t>Adventskrans</a:t>
            </a:r>
            <a:r>
              <a:rPr lang="nl-NL" sz="3100" dirty="0">
                <a:latin typeface="Arial"/>
                <a:ea typeface="Calibri"/>
                <a:cs typeface="Times New Roman"/>
              </a:rPr>
              <a:t>:	</a:t>
            </a:r>
            <a:br>
              <a:rPr lang="nl-NL" sz="3100" dirty="0">
                <a:latin typeface="Arial"/>
                <a:ea typeface="Calibri"/>
                <a:cs typeface="Times New Roman"/>
              </a:rPr>
            </a:br>
            <a:r>
              <a:rPr lang="nl-NL" sz="3100" dirty="0">
                <a:latin typeface="Arial"/>
                <a:ea typeface="Calibri"/>
                <a:cs typeface="Times New Roman"/>
              </a:rPr>
              <a:t>hangende of liggende krans die 4 zondagen voor kerst klaar moet zijn.</a:t>
            </a:r>
            <a:br>
              <a:rPr lang="nl-NL" sz="3100" dirty="0">
                <a:latin typeface="Arial"/>
                <a:ea typeface="Calibri"/>
                <a:cs typeface="Times New Roman"/>
              </a:rPr>
            </a:br>
            <a:r>
              <a:rPr lang="nl-NL" sz="3100" dirty="0">
                <a:latin typeface="Arial"/>
                <a:ea typeface="Calibri"/>
                <a:cs typeface="Times New Roman"/>
              </a:rPr>
              <a:t/>
            </a:r>
            <a:br>
              <a:rPr lang="nl-NL" sz="3100" dirty="0">
                <a:latin typeface="Arial"/>
                <a:ea typeface="Calibri"/>
                <a:cs typeface="Times New Roman"/>
              </a:rPr>
            </a:br>
            <a:r>
              <a:rPr lang="nl-NL" sz="2800" dirty="0">
                <a:latin typeface="Arial"/>
                <a:ea typeface="Calibri"/>
                <a:cs typeface="Times New Roman"/>
              </a:rPr>
              <a:t>- Vooral in Duitstalige en Scandinavische landen.</a:t>
            </a:r>
            <a:br>
              <a:rPr lang="nl-NL" sz="2800" dirty="0">
                <a:latin typeface="Arial"/>
                <a:ea typeface="Calibri"/>
                <a:cs typeface="Times New Roman"/>
              </a:rPr>
            </a:br>
            <a:r>
              <a:rPr lang="nl-NL" sz="2800" dirty="0">
                <a:latin typeface="Arial"/>
                <a:ea typeface="Calibri"/>
                <a:cs typeface="Times New Roman"/>
              </a:rPr>
              <a:t>- Sinds 1860 met groenblijvend materiaal opgedraaid</a:t>
            </a:r>
            <a:br>
              <a:rPr lang="nl-NL" sz="2800" dirty="0">
                <a:latin typeface="Arial"/>
                <a:ea typeface="Calibri"/>
                <a:cs typeface="Times New Roman"/>
              </a:rPr>
            </a:br>
            <a:r>
              <a:rPr lang="nl-NL" sz="2800" dirty="0">
                <a:latin typeface="Arial"/>
                <a:ea typeface="Calibri"/>
                <a:cs typeface="Times New Roman"/>
              </a:rPr>
              <a:t>- Weinig/geen decoratiematerialen</a:t>
            </a:r>
            <a:br>
              <a:rPr lang="nl-NL" sz="2800" dirty="0">
                <a:latin typeface="Arial"/>
                <a:ea typeface="Calibri"/>
                <a:cs typeface="Times New Roman"/>
              </a:rPr>
            </a:br>
            <a:r>
              <a:rPr lang="nl-NL" sz="2800" dirty="0">
                <a:latin typeface="Arial"/>
                <a:ea typeface="Calibri"/>
                <a:cs typeface="Times New Roman"/>
              </a:rPr>
              <a:t>- Ondergrond wagenwiel / strokrans</a:t>
            </a:r>
            <a:endParaRPr lang="nl-NL" sz="2400" dirty="0"/>
          </a:p>
        </p:txBody>
      </p:sp>
      <p:pic>
        <p:nvPicPr>
          <p:cNvPr id="3" name="Afbeelding 2" descr="https://encrypted-tbn3.gstatic.com/images?q=tbn:ANd9GcSNBwFNuJ8VE8ppj49LRALFH99GTgSjjWP7cbz88PCGQaSs-Tl3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1504" y="4149081"/>
            <a:ext cx="3240360" cy="260717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Afbeelding 4" descr="https://encrypted-tbn1.gstatic.com/images?q=tbn:ANd9GcQI7dGkBjQPorNbgwQiMobN2MzCcYaMzKat-BR63OEFQ44sT9IKVA">
            <a:hlinkClick r:id="rId4"/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0176" y="3284984"/>
            <a:ext cx="2798812" cy="341367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39853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 </a:t>
            </a:r>
            <a:endParaRPr lang="nl-NL" dirty="0"/>
          </a:p>
        </p:txBody>
      </p:sp>
      <p:pic>
        <p:nvPicPr>
          <p:cNvPr id="3" name="Afbeelding 2" descr="https://encrypted-tbn0.gstatic.com/images?q=tbn:ANd9GcRHBNcY1eL2vPUE1s87BSUkY2eCUhZCz8gyjOevV7ddwc7dmmcY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512" y="116632"/>
            <a:ext cx="3456384" cy="3024336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Afbeelding 3" descr="https://encrypted-tbn1.gstatic.com/images?q=tbn:ANd9GcS-m-emASxiGW3jBpGIPbyLu4vb1apX-rOpungKN2V_-40oy7Afiw">
            <a:hlinkClick r:id="rId4"/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8088" y="149335"/>
            <a:ext cx="3696816" cy="335167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Afbeelding 4" descr="https://encrypted-tbn2.gstatic.com/images?q=tbn:ANd9GcR1_4ZqlIx01yx8pogv6A6Q3cbNQ2W59j-ZXEpTAKTcAowRPYTC">
            <a:hlinkClick r:id="rId6"/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4032" y="3789040"/>
            <a:ext cx="3105894" cy="296187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Afbeelding 5" descr="https://encrypted-tbn3.gstatic.com/images?q=tbn:ANd9GcTm2Oo8oF3-DG08418eRI6KZTEH7Ws0W5NyXHG02eCECGPbzijlXA">
            <a:hlinkClick r:id="rId8"/>
          </p:cNvPr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512" y="4149081"/>
            <a:ext cx="2952328" cy="266274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514859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03512" y="0"/>
            <a:ext cx="8784976" cy="6858000"/>
          </a:xfrm>
        </p:spPr>
        <p:txBody>
          <a:bodyPr>
            <a:normAutofit fontScale="90000"/>
          </a:bodyPr>
          <a:lstStyle/>
          <a:p>
            <a:pPr algn="l"/>
            <a:r>
              <a:rPr lang="nl-NL" sz="2700" u="sng" dirty="0">
                <a:latin typeface="Arial"/>
                <a:ea typeface="Calibri"/>
                <a:cs typeface="Times New Roman"/>
              </a:rPr>
              <a:t>Kaarsen</a:t>
            </a:r>
            <a:r>
              <a:rPr lang="nl-NL" sz="2700" dirty="0">
                <a:latin typeface="Arial"/>
                <a:ea typeface="Calibri"/>
                <a:cs typeface="Times New Roman"/>
              </a:rPr>
              <a:t>:</a:t>
            </a:r>
            <a:r>
              <a:rPr lang="nl-NL" sz="2700" dirty="0">
                <a:latin typeface="Arial"/>
                <a:ea typeface="Calibri"/>
                <a:cs typeface="Times New Roman"/>
              </a:rPr>
              <a:t> </a:t>
            </a:r>
            <a:r>
              <a:rPr lang="nl-NL" sz="2700" dirty="0">
                <a:latin typeface="Arial"/>
                <a:ea typeface="Calibri"/>
                <a:cs typeface="Times New Roman"/>
              </a:rPr>
              <a:t>komst van het licht (viering geboorte Jezus)</a:t>
            </a:r>
            <a:br>
              <a:rPr lang="nl-NL" sz="2700" dirty="0">
                <a:latin typeface="Arial"/>
                <a:ea typeface="Calibri"/>
                <a:cs typeface="Times New Roman"/>
              </a:rPr>
            </a:br>
            <a:r>
              <a:rPr lang="nl-NL" sz="2700" u="sng" dirty="0">
                <a:latin typeface="Arial"/>
                <a:ea typeface="Calibri"/>
                <a:cs typeface="Times New Roman"/>
              </a:rPr>
              <a:t>Glimmers</a:t>
            </a:r>
            <a:r>
              <a:rPr lang="nl-NL" sz="2700" dirty="0">
                <a:latin typeface="Arial"/>
                <a:ea typeface="Calibri"/>
                <a:cs typeface="Times New Roman"/>
              </a:rPr>
              <a:t>: accent op licht, glinstering </a:t>
            </a:r>
            <a:br>
              <a:rPr lang="nl-NL" sz="2700" dirty="0">
                <a:latin typeface="Arial"/>
                <a:ea typeface="Calibri"/>
                <a:cs typeface="Times New Roman"/>
              </a:rPr>
            </a:br>
            <a:r>
              <a:rPr lang="nl-NL" sz="2700" u="sng" dirty="0">
                <a:latin typeface="Arial"/>
                <a:ea typeface="Calibri"/>
                <a:cs typeface="Times New Roman"/>
              </a:rPr>
              <a:t>Paars</a:t>
            </a:r>
            <a:r>
              <a:rPr lang="nl-NL" sz="2700" dirty="0">
                <a:latin typeface="Arial"/>
                <a:ea typeface="Calibri"/>
                <a:cs typeface="Times New Roman"/>
              </a:rPr>
              <a:t>:	boete, inkeer, kerkelijke kleur</a:t>
            </a:r>
            <a:br>
              <a:rPr lang="nl-NL" sz="2700" dirty="0">
                <a:latin typeface="Arial"/>
                <a:ea typeface="Calibri"/>
                <a:cs typeface="Times New Roman"/>
              </a:rPr>
            </a:br>
            <a:r>
              <a:rPr lang="nl-NL" sz="2700" dirty="0">
                <a:latin typeface="Arial"/>
                <a:ea typeface="Calibri"/>
                <a:cs typeface="Times New Roman"/>
              </a:rPr>
              <a:t>(</a:t>
            </a:r>
            <a:r>
              <a:rPr lang="nl-NL" sz="2200" dirty="0">
                <a:latin typeface="Arial"/>
                <a:ea typeface="Calibri"/>
                <a:cs typeface="Times New Roman"/>
              </a:rPr>
              <a:t>advent: 1</a:t>
            </a:r>
            <a:r>
              <a:rPr lang="nl-NL" sz="2200" baseline="30000" dirty="0">
                <a:latin typeface="Arial"/>
                <a:ea typeface="Calibri"/>
                <a:cs typeface="Times New Roman"/>
              </a:rPr>
              <a:t>ste</a:t>
            </a:r>
            <a:r>
              <a:rPr lang="nl-NL" sz="2200" dirty="0">
                <a:latin typeface="Arial"/>
                <a:ea typeface="Calibri"/>
                <a:cs typeface="Times New Roman"/>
              </a:rPr>
              <a:t> +2</a:t>
            </a:r>
            <a:r>
              <a:rPr lang="nl-NL" sz="2200" baseline="30000" dirty="0">
                <a:latin typeface="Arial"/>
                <a:ea typeface="Calibri"/>
                <a:cs typeface="Times New Roman"/>
              </a:rPr>
              <a:t>de</a:t>
            </a:r>
            <a:r>
              <a:rPr lang="nl-NL" sz="2200" dirty="0">
                <a:latin typeface="Arial"/>
                <a:ea typeface="Calibri"/>
                <a:cs typeface="Times New Roman"/>
              </a:rPr>
              <a:t> zondag paars, roze 3</a:t>
            </a:r>
            <a:r>
              <a:rPr lang="nl-NL" sz="2200" baseline="30000" dirty="0">
                <a:latin typeface="Arial"/>
                <a:ea typeface="Calibri"/>
                <a:cs typeface="Times New Roman"/>
              </a:rPr>
              <a:t>de</a:t>
            </a:r>
            <a:r>
              <a:rPr lang="nl-NL" sz="2200" dirty="0">
                <a:latin typeface="Arial"/>
                <a:ea typeface="Calibri"/>
                <a:cs typeface="Times New Roman"/>
              </a:rPr>
              <a:t> zondag feestelijke dag</a:t>
            </a:r>
            <a:r>
              <a:rPr lang="nl-NL" sz="2700" dirty="0">
                <a:latin typeface="Arial"/>
                <a:ea typeface="Calibri"/>
                <a:cs typeface="Times New Roman"/>
              </a:rPr>
              <a:t>)</a:t>
            </a:r>
            <a:br>
              <a:rPr lang="nl-NL" sz="2700" dirty="0">
                <a:latin typeface="Arial"/>
                <a:ea typeface="Calibri"/>
                <a:cs typeface="Times New Roman"/>
              </a:rPr>
            </a:br>
            <a:r>
              <a:rPr lang="nl-NL" sz="2700" u="sng" dirty="0">
                <a:latin typeface="Arial"/>
                <a:ea typeface="Calibri"/>
                <a:cs typeface="Times New Roman"/>
              </a:rPr>
              <a:t>Kerstmis</a:t>
            </a:r>
            <a:r>
              <a:rPr lang="nl-NL" sz="2700" dirty="0">
                <a:latin typeface="Arial"/>
                <a:ea typeface="Calibri"/>
                <a:cs typeface="Times New Roman"/>
              </a:rPr>
              <a:t>:</a:t>
            </a:r>
            <a:br>
              <a:rPr lang="nl-NL" sz="2700" dirty="0">
                <a:latin typeface="Arial"/>
                <a:ea typeface="Calibri"/>
                <a:cs typeface="Times New Roman"/>
              </a:rPr>
            </a:br>
            <a:r>
              <a:rPr lang="nl-NL" sz="2700" dirty="0">
                <a:latin typeface="Arial"/>
                <a:ea typeface="Calibri"/>
                <a:cs typeface="Times New Roman"/>
              </a:rPr>
              <a:t>kerkelijk feest; geboortefeest van de Heer; 25+26 dec (in Ned.)</a:t>
            </a:r>
            <a:br>
              <a:rPr lang="nl-NL" sz="2700" dirty="0">
                <a:latin typeface="Arial"/>
                <a:ea typeface="Calibri"/>
                <a:cs typeface="Times New Roman"/>
              </a:rPr>
            </a:br>
            <a:r>
              <a:rPr lang="nl-NL" sz="2700" u="sng" dirty="0">
                <a:latin typeface="Arial"/>
                <a:ea typeface="Calibri"/>
                <a:cs typeface="Times New Roman"/>
              </a:rPr>
              <a:t>Nieuw jaar 1/1</a:t>
            </a:r>
            <a:r>
              <a:rPr lang="nl-NL" sz="2700" dirty="0">
                <a:latin typeface="Arial"/>
                <a:ea typeface="Calibri"/>
                <a:cs typeface="Times New Roman"/>
              </a:rPr>
              <a:t>: </a:t>
            </a:r>
            <a:br>
              <a:rPr lang="nl-NL" sz="2700" dirty="0">
                <a:latin typeface="Arial"/>
                <a:ea typeface="Calibri"/>
                <a:cs typeface="Times New Roman"/>
              </a:rPr>
            </a:br>
            <a:r>
              <a:rPr lang="nl-NL" sz="2700" dirty="0">
                <a:latin typeface="Arial"/>
                <a:ea typeface="Calibri"/>
                <a:cs typeface="Times New Roman"/>
              </a:rPr>
              <a:t>begin van het nieuwe jaar; begin januari &gt; dagen die weer langer worden</a:t>
            </a:r>
            <a:br>
              <a:rPr lang="nl-NL" sz="2700" dirty="0">
                <a:latin typeface="Arial"/>
                <a:ea typeface="Calibri"/>
                <a:cs typeface="Times New Roman"/>
              </a:rPr>
            </a:br>
            <a:r>
              <a:rPr lang="nl-NL" sz="2700" dirty="0">
                <a:latin typeface="Arial"/>
                <a:ea typeface="Calibri"/>
                <a:cs typeface="Times New Roman"/>
              </a:rPr>
              <a:t>Gebruiken:  goede voornemens en gelukwensen; kerstboomverbranding; vuurwerk; lawaai en licht &gt; verjagen boze geesten</a:t>
            </a:r>
            <a:br>
              <a:rPr lang="nl-NL" sz="2700" dirty="0">
                <a:latin typeface="Arial"/>
                <a:ea typeface="Calibri"/>
                <a:cs typeface="Times New Roman"/>
              </a:rPr>
            </a:br>
            <a:r>
              <a:rPr lang="nl-NL" sz="2700" u="sng" dirty="0">
                <a:latin typeface="Arial"/>
                <a:ea typeface="Calibri"/>
                <a:cs typeface="Times New Roman"/>
              </a:rPr>
              <a:t>3 koningen 6/1</a:t>
            </a:r>
            <a:r>
              <a:rPr lang="nl-NL" sz="2700" dirty="0">
                <a:latin typeface="Arial"/>
                <a:ea typeface="Calibri"/>
                <a:cs typeface="Times New Roman"/>
              </a:rPr>
              <a:t>:</a:t>
            </a:r>
            <a:br>
              <a:rPr lang="nl-NL" sz="2700" dirty="0">
                <a:latin typeface="Arial"/>
                <a:ea typeface="Calibri"/>
                <a:cs typeface="Times New Roman"/>
              </a:rPr>
            </a:br>
            <a:r>
              <a:rPr lang="nl-NL" sz="2700" dirty="0">
                <a:latin typeface="Arial"/>
                <a:ea typeface="Calibri"/>
                <a:cs typeface="Times New Roman"/>
              </a:rPr>
              <a:t>openbaring van de Heer; 3 wijzen volgen de ster naar Bethlehem; Doopfeest; Christus zegene dit huis= </a:t>
            </a:r>
            <a:r>
              <a:rPr lang="nl-NL" sz="2700" b="1" dirty="0">
                <a:latin typeface="Arial"/>
                <a:ea typeface="Calibri"/>
                <a:cs typeface="Times New Roman"/>
              </a:rPr>
              <a:t>C</a:t>
            </a:r>
            <a:r>
              <a:rPr lang="nl-NL" sz="2700" dirty="0">
                <a:latin typeface="Arial"/>
                <a:ea typeface="Calibri"/>
                <a:cs typeface="Times New Roman"/>
              </a:rPr>
              <a:t>hristus </a:t>
            </a:r>
            <a:r>
              <a:rPr lang="nl-NL" sz="2700" b="1" dirty="0" err="1">
                <a:latin typeface="Arial"/>
                <a:ea typeface="Calibri"/>
                <a:cs typeface="Times New Roman"/>
              </a:rPr>
              <a:t>M</a:t>
            </a:r>
            <a:r>
              <a:rPr lang="nl-NL" sz="2700" dirty="0" err="1">
                <a:latin typeface="Arial"/>
                <a:ea typeface="Calibri"/>
                <a:cs typeface="Times New Roman"/>
              </a:rPr>
              <a:t>ansionem</a:t>
            </a:r>
            <a:r>
              <a:rPr lang="nl-NL" sz="2700" dirty="0">
                <a:latin typeface="Arial"/>
                <a:ea typeface="Calibri"/>
                <a:cs typeface="Times New Roman"/>
              </a:rPr>
              <a:t> </a:t>
            </a:r>
            <a:r>
              <a:rPr lang="nl-NL" sz="2700" b="1" dirty="0" err="1">
                <a:latin typeface="Arial"/>
                <a:ea typeface="Calibri"/>
                <a:cs typeface="Times New Roman"/>
              </a:rPr>
              <a:t>B</a:t>
            </a:r>
            <a:r>
              <a:rPr lang="nl-NL" sz="2700" dirty="0" err="1">
                <a:latin typeface="Arial"/>
                <a:ea typeface="Calibri"/>
                <a:cs typeface="Times New Roman"/>
              </a:rPr>
              <a:t>enedicat</a:t>
            </a:r>
            <a:r>
              <a:rPr lang="nl-NL" sz="2700" dirty="0">
                <a:latin typeface="Arial"/>
                <a:ea typeface="Calibri"/>
                <a:cs typeface="Times New Roman"/>
              </a:rPr>
              <a:t/>
            </a:r>
            <a:br>
              <a:rPr lang="nl-NL" sz="2700" dirty="0">
                <a:latin typeface="Arial"/>
                <a:ea typeface="Calibri"/>
                <a:cs typeface="Times New Roman"/>
              </a:rPr>
            </a:br>
            <a:r>
              <a:rPr lang="nl-NL" sz="2700" dirty="0">
                <a:latin typeface="Arial"/>
                <a:ea typeface="Calibri"/>
                <a:cs typeface="Times New Roman"/>
              </a:rPr>
              <a:t>Vaak tot deze datum de kerstboom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7082157"/>
      </p:ext>
    </p:extLst>
  </p:cSld>
  <p:clrMapOvr>
    <a:masterClrMapping/>
  </p:clrMapOvr>
</p:sld>
</file>

<file path=ppt/theme/theme1.xml><?xml version="1.0" encoding="utf-8"?>
<a:theme xmlns:a="http://schemas.openxmlformats.org/drawingml/2006/main" name="1_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118</Words>
  <Application>Microsoft Office PowerPoint</Application>
  <PresentationFormat>Breedbeeld</PresentationFormat>
  <Paragraphs>20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3" baseType="lpstr">
      <vt:lpstr>Arial</vt:lpstr>
      <vt:lpstr>Calibri</vt:lpstr>
      <vt:lpstr>Times New Roman</vt:lpstr>
      <vt:lpstr>Wingdings</vt:lpstr>
      <vt:lpstr>1_Kantoorthema</vt:lpstr>
      <vt:lpstr>In de midwinterperiode worden veel materialen gebruikt die van oorsprong een passende symbolische betekenis hebben: </vt:lpstr>
      <vt:lpstr> </vt:lpstr>
      <vt:lpstr>Symboliek + speciale dagen in de wintermaanden  Halloween 31/10: (= Allerheiligen avond)  - kinderen aanbellen, huizen &gt; trick/treat &gt; snoep  - oorsprong Keltisch;   * oudjaarsavond,  * geesten zoeken nieuw lichaam … - vanaf 1850 jack-o-lantern  </vt:lpstr>
      <vt:lpstr>Allerheiligen 1/11:  Christelijk feest (katholiek), in sommige landen een nationale feestdag    Allerzielen 2/11:  gedenken alle overledenen (die nog niet in de hemel zijn, maar in het vagevuur)   11/11:   start carnavalsseizoen Sint Maarten 11/11:  (lampion)optochten, zingend (vroeger religieus) langs deuren, vreugdevuren</vt:lpstr>
      <vt:lpstr>Advent  adventus in het Latijn = komst  Aanloopperiode voor de kerst, telt altijd 4 zondagen voor kerst. (tussen 27/11-2/12)      iedere zondag 1 kaars extra branden,     laatste zondag + met kerstmis branden alle                 4 de kaarsen </vt:lpstr>
      <vt:lpstr>Adventskrans:  hangende of liggende krans die 4 zondagen voor kerst klaar moet zijn.  - Vooral in Duitstalige en Scandinavische landen. - Sinds 1860 met groenblijvend materiaal opgedraaid - Weinig/geen decoratiematerialen - Ondergrond wagenwiel / strokrans</vt:lpstr>
      <vt:lpstr> </vt:lpstr>
      <vt:lpstr>Kaarsen: komst van het licht (viering geboorte Jezus) Glimmers: accent op licht, glinstering  Paars: boete, inkeer, kerkelijke kleur (advent: 1ste +2de zondag paars, roze 3de zondag feestelijke dag) Kerstmis: kerkelijk feest; geboortefeest van de Heer; 25+26 dec (in Ned.) Nieuw jaar 1/1:  begin van het nieuwe jaar; begin januari &gt; dagen die weer langer worden Gebruiken:  goede voornemens en gelukwensen; kerstboomverbranding; vuurwerk; lawaai en licht &gt; verjagen boze geesten 3 koningen 6/1: openbaring van de Heer; 3 wijzen volgen de ster naar Bethlehem; Doopfeest; Christus zegene dit huis= Christus Mansionem Benedicat Vaak tot deze datum de kerstboom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 de midwinterperiode worden veel materialen gebruikt die van oorsprong een passende symbolische betekenis hebben: </dc:title>
  <dc:creator>Jacintha Westerink</dc:creator>
  <cp:lastModifiedBy>Jacintha Westerink</cp:lastModifiedBy>
  <cp:revision>1</cp:revision>
  <dcterms:created xsi:type="dcterms:W3CDTF">2018-11-14T17:47:00Z</dcterms:created>
  <dcterms:modified xsi:type="dcterms:W3CDTF">2018-11-14T17:47:36Z</dcterms:modified>
</cp:coreProperties>
</file>